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5" r:id="rId3"/>
    <p:sldId id="264" r:id="rId4"/>
    <p:sldId id="262" r:id="rId5"/>
    <p:sldId id="260" r:id="rId6"/>
    <p:sldId id="265" r:id="rId7"/>
    <p:sldId id="286" r:id="rId8"/>
    <p:sldId id="287" r:id="rId9"/>
    <p:sldId id="288" r:id="rId10"/>
    <p:sldId id="284" r:id="rId11"/>
  </p:sldIdLst>
  <p:sldSz cx="9144000" cy="6858000" type="screen4x3"/>
  <p:notesSz cx="6858000" cy="9144000"/>
  <p:custDataLst>
    <p:tags r:id="rId1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74A"/>
    <a:srgbClr val="3399FF"/>
    <a:srgbClr val="666699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 autoAdjust="0"/>
    <p:restoredTop sz="95256" autoAdjust="0"/>
  </p:normalViewPr>
  <p:slideViewPr>
    <p:cSldViewPr>
      <p:cViewPr varScale="1">
        <p:scale>
          <a:sx n="84" d="100"/>
          <a:sy n="84" d="100"/>
        </p:scale>
        <p:origin x="58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powerpoint-templates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/>
              <a:t>Оригинальные шаблоны для презентаций: </a:t>
            </a:r>
            <a:r>
              <a:rPr lang="ru-RU" sz="1200" dirty="0">
                <a:hlinkClick r:id="rId3"/>
              </a:rPr>
              <a:t>https://presentation-creation.ru/powerpoint-templates.html</a:t>
            </a:r>
            <a:r>
              <a:rPr lang="en-US" sz="1200" dirty="0"/>
              <a:t> </a:t>
            </a:r>
            <a:endParaRPr lang="ru-RU" sz="1200" dirty="0"/>
          </a:p>
          <a:p>
            <a:r>
              <a:rPr lang="ru-RU" sz="1200"/>
              <a:t>Бесплатно и без регистрации.</a:t>
            </a: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1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36912"/>
            <a:ext cx="5652120" cy="1584176"/>
          </a:xfrm>
        </p:spPr>
        <p:txBody>
          <a:bodyPr/>
          <a:lstStyle>
            <a:lvl1pPr>
              <a:defRPr b="1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/>
              <a:t>Образец</a:t>
            </a:r>
            <a:r>
              <a:rPr lang="en-US" dirty="0"/>
              <a:t> </a:t>
            </a:r>
            <a:r>
              <a:rPr lang="ru-RU" dirty="0"/>
              <a:t>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520259"/>
            <a:ext cx="2133600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520259"/>
            <a:ext cx="2895600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Текст 2"/>
          <p:cNvSpPr>
            <a:spLocks noGrp="1"/>
          </p:cNvSpPr>
          <p:nvPr>
            <p:ph idx="1"/>
          </p:nvPr>
        </p:nvSpPr>
        <p:spPr>
          <a:xfrm>
            <a:off x="179512" y="2132856"/>
            <a:ext cx="8784976" cy="4032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323528" y="45855"/>
            <a:ext cx="7655145" cy="1150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276872"/>
            <a:ext cx="4320480" cy="4093915"/>
          </a:xfrm>
        </p:spPr>
        <p:txBody>
          <a:bodyPr/>
          <a:lstStyle>
            <a:lvl1pPr>
              <a:defRPr sz="2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accent2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2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2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287413"/>
            <a:ext cx="4320480" cy="4093915"/>
          </a:xfrm>
        </p:spPr>
        <p:txBody>
          <a:bodyPr/>
          <a:lstStyle>
            <a:lvl1pPr>
              <a:defRPr sz="2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accent2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2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2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5855"/>
            <a:ext cx="7655145" cy="1150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2132856"/>
            <a:ext cx="8784976" cy="4032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520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2">
              <a:lumMod val="40000"/>
              <a:lumOff val="6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620688"/>
            <a:ext cx="5652120" cy="4104456"/>
          </a:xfrm>
        </p:spPr>
        <p:txBody>
          <a:bodyPr>
            <a:noAutofit/>
          </a:bodyPr>
          <a:lstStyle/>
          <a:p>
            <a:r>
              <a:rPr lang="kk-KZ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Биоинформатиканың қолданылу салалары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xmlns="" id="{D89A12A4-4C15-4754-86CD-9B1269B0C4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96BA47EA-647A-43E6-ADE5-05CB9FA93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xmlns="" id="{E2246D2B-582D-4D48-BFB1-4C10DD7D33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6902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2B30613-63BA-4DFE-908C-534B818E0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Кіріспе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3">
            <a:extLst>
              <a:ext uri="{FF2B5EF4-FFF2-40B4-BE49-F238E27FC236}">
                <a16:creationId xmlns:a16="http://schemas.microsoft.com/office/drawing/2014/main" xmlns="" id="{F4F66DBD-9BA5-429E-B3DE-946C0686C9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9387" y="1772816"/>
            <a:ext cx="8785225" cy="4752528"/>
          </a:xfrm>
        </p:spPr>
        <p:txBody>
          <a:bodyPr>
            <a:normAutofit fontScale="92500" lnSpcReduction="20000"/>
          </a:bodyPr>
          <a:lstStyle/>
          <a:p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i="0" u="sng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Биоинформатика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—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бул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есептегіш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биохимия,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молекулярлы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биология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биотехнологияны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зерттейтін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ғылым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Молекулалық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биологияның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қарқынды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дамуының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нәтижесінде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ХХ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ғасырдың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80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жылдарының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басында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жаңа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ғылым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саласы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биоинформатика (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сандық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биология,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компьютерлік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гентика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дүниеге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келді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Биоинформатика —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биологиялық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деректерді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сақтау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жинау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ұйымдастыру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талдау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әдістерді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дамытып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кемелдендіретін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пәнаралық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сала.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Биоинформатиканың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әд</a:t>
            </a:r>
            <a:r>
              <a:rPr lang="en-US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стері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тәсілдік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жиынтықтары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Салыстырмалы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геномикада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генд</a:t>
            </a:r>
            <a:r>
              <a:rPr lang="en-US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 биоинформатика) компьютер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талдауының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математикалық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әд</a:t>
            </a:r>
            <a:r>
              <a:rPr lang="en-US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стер</a:t>
            </a:r>
            <a:r>
              <a:rPr lang="en-US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kk-KZ" sz="1800" b="0" i="0" dirty="0"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Алгоритмдарды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әз</a:t>
            </a:r>
            <a:r>
              <a:rPr lang="en-US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рлеу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құрылымдық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биоинформатика)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ақуыздарды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кең</a:t>
            </a:r>
            <a:r>
              <a:rPr lang="en-US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ст</a:t>
            </a:r>
            <a:r>
              <a:rPr lang="en-US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кт</a:t>
            </a:r>
            <a:r>
              <a:rPr lang="en-US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ң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құрылымын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болжау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үш</a:t>
            </a:r>
            <a:r>
              <a:rPr lang="en-US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керекті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бағдарлама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Стратегиялар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en-US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ст</a:t>
            </a:r>
            <a:r>
              <a:rPr lang="en-US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есептеу</a:t>
            </a:r>
            <a:r>
              <a:rPr lang="en-US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ш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методологийлерд</a:t>
            </a:r>
            <a:r>
              <a:rPr lang="en-US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зерттеу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сонымен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б</a:t>
            </a:r>
            <a:r>
              <a:rPr lang="en-US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рге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биологиялық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жүйелерд</a:t>
            </a:r>
            <a:r>
              <a:rPr lang="en-US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ақпараттық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күрдел</a:t>
            </a:r>
            <a:r>
              <a:rPr lang="en-US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lang="en-US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кт</a:t>
            </a:r>
            <a:r>
              <a:rPr lang="en-US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ң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ортақ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басқаруы.Генетикалық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</a:t>
            </a:r>
            <a:r>
              <a:rPr lang="en-US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збектерд</a:t>
            </a:r>
            <a:r>
              <a:rPr lang="en-US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талдап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мәл</a:t>
            </a:r>
            <a:r>
              <a:rPr lang="en-US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меттерд</a:t>
            </a:r>
            <a:r>
              <a:rPr lang="en-US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алып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соны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өңдеу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биоинформатиканың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ең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маңызды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тақырыптарының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бірі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болып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саналады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1977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жылдан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бастап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организмдердің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көпш</a:t>
            </a:r>
            <a:r>
              <a:rPr lang="en-US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lang="en-US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ктер</a:t>
            </a:r>
            <a:r>
              <a:rPr lang="en-US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Phi-X174 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en-US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збег</a:t>
            </a:r>
            <a:r>
              <a:rPr lang="en-US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нде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анықталған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сақталынған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дерекқорлар.Бұл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мәл</a:t>
            </a:r>
            <a:r>
              <a:rPr lang="en-US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меттер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ақуыздардың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</a:t>
            </a:r>
            <a:r>
              <a:rPr lang="en-US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збектер</a:t>
            </a:r>
            <a:r>
              <a:rPr lang="en-US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анықтау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үш</a:t>
            </a:r>
            <a:r>
              <a:rPr lang="en-US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 </a:t>
            </a:r>
            <a:r>
              <a:rPr lang="ru-RU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пайдаланылады</a:t>
            </a:r>
            <a:r>
              <a:rPr lang="ru-RU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33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39688" y="2852936"/>
            <a:ext cx="4896544" cy="230425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ru-RU" sz="16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Биоинформатика </a:t>
            </a:r>
            <a:r>
              <a:rPr lang="ru-RU" sz="1600" b="1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дегеніміз</a:t>
            </a:r>
            <a:r>
              <a:rPr lang="ru-RU" sz="16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не? </a:t>
            </a:r>
          </a:p>
          <a:p>
            <a:pPr algn="l"/>
            <a:r>
              <a:rPr lang="ru-RU" sz="16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Биоинформатика </a:t>
            </a:r>
            <a:r>
              <a:rPr lang="ru-RU" sz="1600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биологиялық</a:t>
            </a:r>
            <a:r>
              <a:rPr lang="ru-RU" sz="16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ақпаратты</a:t>
            </a:r>
            <a:r>
              <a:rPr lang="ru-RU" sz="16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өңдеу</a:t>
            </a:r>
            <a:r>
              <a:rPr lang="ru-RU" sz="16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16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компьютерлерді</a:t>
            </a:r>
            <a:r>
              <a:rPr lang="ru-RU" sz="16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кез</a:t>
            </a:r>
            <a:r>
              <a:rPr lang="ru-RU" sz="16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келген</a:t>
            </a:r>
            <a:r>
              <a:rPr lang="ru-RU" sz="16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пайдалануды</a:t>
            </a:r>
            <a:r>
              <a:rPr lang="ru-RU" sz="16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түсінеді</a:t>
            </a:r>
            <a:r>
              <a:rPr lang="ru-RU" sz="16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Іс</a:t>
            </a:r>
            <a:r>
              <a:rPr lang="ru-RU" sz="16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жүзінде</a:t>
            </a:r>
            <a:r>
              <a:rPr lang="ru-RU" sz="16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кейде</a:t>
            </a:r>
            <a:r>
              <a:rPr lang="ru-RU" sz="16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16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анықтама</a:t>
            </a:r>
            <a:r>
              <a:rPr lang="ru-RU" sz="16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тар, </a:t>
            </a:r>
            <a:r>
              <a:rPr lang="ru-RU" sz="1600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олар</a:t>
            </a:r>
            <a:r>
              <a:rPr lang="ru-RU" sz="16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биологиялық</a:t>
            </a:r>
            <a:r>
              <a:rPr lang="ru-RU" sz="16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sz="16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ақпаратты</a:t>
            </a:r>
            <a:r>
              <a:rPr lang="ru-RU" sz="16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ru-RU" sz="16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мақсатында</a:t>
            </a:r>
            <a:r>
              <a:rPr lang="ru-RU" sz="16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биологиялық</a:t>
            </a:r>
            <a:r>
              <a:rPr lang="ru-RU" sz="16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макромолекулалардың</a:t>
            </a:r>
            <a:r>
              <a:rPr lang="ru-RU" sz="16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құрылымы</a:t>
            </a:r>
            <a:r>
              <a:rPr lang="ru-RU" sz="16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16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эксперименталды</a:t>
            </a:r>
            <a:r>
              <a:rPr lang="ru-RU" sz="16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деректерді</a:t>
            </a:r>
            <a:r>
              <a:rPr lang="ru-RU" sz="16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өңдеу</a:t>
            </a:r>
            <a:r>
              <a:rPr lang="ru-RU" sz="16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16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компьютерлерді</a:t>
            </a:r>
            <a:r>
              <a:rPr lang="ru-RU" sz="16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пайдалануды</a:t>
            </a:r>
            <a:r>
              <a:rPr lang="ru-RU" sz="16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түсінеді</a:t>
            </a:r>
            <a:r>
              <a:rPr lang="ru-RU" sz="16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b="0" i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xmlns="" id="{6480206C-A710-4EF7-A848-307D46740F5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xmlns="" id="{B25E9852-22FD-4710-8B20-38BDF2A3FC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376" y="1988840"/>
            <a:ext cx="3995936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2103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2132856"/>
            <a:ext cx="8784976" cy="403244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Биоинформатика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қолданбалы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математика, статистика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информатика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әдістерін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қолданады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Есептеу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биологиясындағы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зерттеулер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жүйелі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биологиямен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жиі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қиылысады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Осы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саладағы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зерттеушілердің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күш-жігері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геномдарды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зерттеуге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ақуыз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құрылымын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талдауға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болжауға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ақуыз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молекулаларының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бір-бірімен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молекулалармен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өзара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әрекеттесуін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талдауға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болжауға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сондай-ақ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эволюцияны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қайта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құруға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бағытталған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Биоинформатика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әдістері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биохимияда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биофизикада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экологияда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салаларда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қолданылады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Биоинформатика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жобасындағы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желі-бұл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эксперименталды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алынған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ДНҚ мен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ақуыздардың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құрылымы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шулы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тым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көлемді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деректерден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пайдалы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математикалық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құралдарды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пайдалану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1" y="117247"/>
            <a:ext cx="7632848" cy="1150897"/>
          </a:xfrm>
        </p:spPr>
        <p:txBody>
          <a:bodyPr>
            <a:noAutofit/>
          </a:bodyPr>
          <a:lstStyle/>
          <a:p>
            <a:r>
              <a:rPr lang="ru-RU" sz="3200" b="1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Биоинформатиканың</a:t>
            </a:r>
            <a:r>
              <a:rPr lang="ru-RU" sz="32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қолданылу</a:t>
            </a:r>
            <a:r>
              <a:rPr lang="ru-RU" sz="32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салалары</a:t>
            </a:r>
            <a:r>
              <a:rPr lang="ru-RU" sz="32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sz="32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44016"/>
            <a:ext cx="7655145" cy="1296144"/>
          </a:xfrm>
        </p:spPr>
        <p:txBody>
          <a:bodyPr>
            <a:normAutofit fontScale="90000"/>
          </a:bodyPr>
          <a:lstStyle/>
          <a:p>
            <a:r>
              <a:rPr lang="ru-RU" sz="3600" b="1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Құрылымдық</a:t>
            </a:r>
            <a:r>
              <a:rPr lang="ru-RU" sz="36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биоинформатика?</a:t>
            </a:r>
            <a:r>
              <a:rPr lang="ru-RU" b="0" i="0" dirty="0">
                <a:solidFill>
                  <a:srgbClr val="212121"/>
                </a:solidFill>
                <a:effectLst/>
                <a:latin typeface="Poppins" panose="00000500000000000000" pitchFamily="2" charset="0"/>
              </a:rPr>
              <a:t/>
            </a:r>
            <a:br>
              <a:rPr lang="ru-RU" b="0" i="0" dirty="0">
                <a:solidFill>
                  <a:srgbClr val="212121"/>
                </a:solidFill>
                <a:effectLst/>
                <a:latin typeface="Poppins" panose="00000500000000000000" pitchFamily="2" charset="0"/>
              </a:rPr>
            </a:br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E3BC129-E894-480A-B70A-355D33F5E536}"/>
              </a:ext>
            </a:extLst>
          </p:cNvPr>
          <p:cNvSpPr txBox="1"/>
          <p:nvPr/>
        </p:nvSpPr>
        <p:spPr>
          <a:xfrm>
            <a:off x="369757" y="2060848"/>
            <a:ext cx="7680924" cy="424731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Құрылымдық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биоинформатикаға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белоктардың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кеңістіктік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құрылымын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болжау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алгоритмдер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бағдарламаларды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әзірлеу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жатады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Құрылымдық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биоинформатикадағы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тақырыптары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Рентгенқұрылымды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талдау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(РСА) макромолекул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 РСА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деректері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салынған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макромолекулы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моделінің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сапа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индикаторлары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Макромолекуланың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бетін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есептеу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алгоритмдері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Ақуыз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молекуласының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гидрофобты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ядросын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табу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алгоритмдері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Ақуыздардың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құрылымдық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домендерін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табу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алгоритмдері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Белоктар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құрылымын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кеңістіктік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теңестіру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SCOP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CATH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домендерінің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құрылымдық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жіктелуі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Молекулалық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динамика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Сипаттамасы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85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xmlns="" id="{D1B05FF6-CADD-45CB-AF68-7BBAE1842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84784"/>
            <a:ext cx="6444208" cy="511256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l"/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Биоинформатиканың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негізгі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міндеті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:</a:t>
            </a:r>
          </a:p>
          <a:p>
            <a:pPr algn="l"/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Биологиялық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 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жүйелердегі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(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жасуша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мүше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, организм, популяция) 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ақпараттық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үрдістерді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зерттеу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.</a:t>
            </a:r>
          </a:p>
          <a:p>
            <a:pPr algn="l"/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Компьютерлік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ғылымға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ақпаратты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талдаудың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«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биологиялық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»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әдістерін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енгізу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және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зерттеу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.</a:t>
            </a:r>
          </a:p>
          <a:p>
            <a:pPr algn="l"/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Үлкен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көлемді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биологиялық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 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ақпараттарды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талдау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үшін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алгоритмдерді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жасау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.</a:t>
            </a:r>
          </a:p>
          <a:p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12DDCE76-5153-4BFD-B181-DF657B7F4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764704"/>
            <a:ext cx="7655145" cy="1008112"/>
          </a:xfrm>
        </p:spPr>
        <p:txBody>
          <a:bodyPr>
            <a:normAutofit fontScale="90000"/>
          </a:bodyPr>
          <a:lstStyle/>
          <a:p>
            <a:r>
              <a:rPr lang="ru-RU" b="1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Биоинформатиканың</a:t>
            </a:r>
            <a:r>
              <a:rPr lang="ru-RU" b="1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1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негізгі</a:t>
            </a:r>
            <a:r>
              <a:rPr lang="ru-RU" b="1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1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міндеті</a:t>
            </a:r>
            <a:r>
              <a:rPr lang="ru-RU" b="1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: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/>
            </a:r>
            <a:b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</a:br>
            <a:r>
              <a:rPr lang="ru-RU" b="1" i="0" dirty="0">
                <a:solidFill>
                  <a:srgbClr val="212121"/>
                </a:solidFill>
                <a:effectLst/>
                <a:latin typeface="Poppins" panose="00000500000000000000" pitchFamily="2" charset="0"/>
              </a:rPr>
              <a:t/>
            </a:r>
            <a:br>
              <a:rPr lang="ru-RU" b="1" i="0" dirty="0">
                <a:solidFill>
                  <a:srgbClr val="212121"/>
                </a:solidFill>
                <a:effectLst/>
                <a:latin typeface="Poppins" panose="00000500000000000000" pitchFamily="2" charset="0"/>
              </a:rPr>
            </a:br>
            <a:endParaRPr lang="ru-RU" b="1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8009E0B0-109F-4F94-BB9F-3C509C3644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516" y="1484785"/>
            <a:ext cx="2699792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6319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xmlns="" id="{D2698EFC-150E-410F-9410-90669A84C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132856"/>
            <a:ext cx="8784976" cy="3384376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DnaSP</a:t>
            </a:r>
            <a:r>
              <a:rPr lang="en-US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 —  </a:t>
            </a:r>
            <a:r>
              <a:rPr lang="ru-RU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ДНК –</a:t>
            </a:r>
            <a:r>
              <a:rPr lang="ru-RU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лы</a:t>
            </a:r>
            <a:r>
              <a:rPr lang="ru-RU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жүйелік</a:t>
            </a:r>
            <a:r>
              <a:rPr lang="ru-RU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реттілік</a:t>
            </a:r>
            <a:r>
              <a:rPr lang="ru-RU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полиморфизмін</a:t>
            </a:r>
            <a:r>
              <a:rPr lang="ru-RU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талдау</a:t>
            </a:r>
            <a:endParaRPr lang="ru-RU" b="0" i="0" dirty="0">
              <a:solidFill>
                <a:schemeClr val="tx1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en-US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Genepop</a:t>
            </a:r>
            <a:r>
              <a:rPr lang="en-US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 — </a:t>
            </a:r>
            <a:r>
              <a:rPr lang="ru-RU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популяция-</a:t>
            </a:r>
            <a:r>
              <a:rPr lang="ru-RU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генетикалық</a:t>
            </a:r>
            <a:r>
              <a:rPr lang="ru-RU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талдау</a:t>
            </a:r>
            <a:endParaRPr lang="ru-RU" b="0" i="0" dirty="0">
              <a:solidFill>
                <a:schemeClr val="tx1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en-US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Genetix</a:t>
            </a:r>
            <a:r>
              <a:rPr lang="en-US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 — </a:t>
            </a:r>
            <a:r>
              <a:rPr lang="ru-RU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популяция-</a:t>
            </a:r>
            <a:r>
              <a:rPr lang="ru-RU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генетикалық</a:t>
            </a:r>
            <a:r>
              <a:rPr lang="ru-RU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талдау</a:t>
            </a:r>
            <a:r>
              <a:rPr lang="ru-RU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(француз </a:t>
            </a:r>
            <a:r>
              <a:rPr lang="ru-RU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тілінде</a:t>
            </a:r>
            <a:r>
              <a:rPr lang="ru-RU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ғана</a:t>
            </a:r>
            <a:r>
              <a:rPr lang="ru-RU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  </a:t>
            </a:r>
            <a:r>
              <a:rPr lang="ru-RU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бағдарламаға</a:t>
            </a:r>
            <a:r>
              <a:rPr lang="ru-RU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кіру</a:t>
            </a:r>
            <a:r>
              <a:rPr lang="ru-RU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мүмкіндік</a:t>
            </a:r>
            <a:r>
              <a:rPr lang="ru-RU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береді</a:t>
            </a:r>
            <a:r>
              <a:rPr lang="ru-RU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)</a:t>
            </a:r>
          </a:p>
          <a:p>
            <a:pPr algn="l"/>
            <a:r>
              <a:rPr lang="en-US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Modeller</a:t>
            </a:r>
            <a:r>
              <a:rPr lang="en-US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- </a:t>
            </a:r>
            <a:r>
              <a:rPr lang="ru-RU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белоктар</a:t>
            </a:r>
            <a:r>
              <a:rPr lang="ru-RU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құрылысын</a:t>
            </a:r>
            <a:r>
              <a:rPr lang="ru-RU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моделдеу</a:t>
            </a:r>
            <a:r>
              <a:rPr lang="ru-RU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программасы</a:t>
            </a:r>
            <a:r>
              <a:rPr lang="ru-RU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. </a:t>
            </a:r>
            <a:r>
              <a:rPr lang="ru-RU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Белоктар</a:t>
            </a:r>
            <a:r>
              <a:rPr lang="ru-RU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құрылысын</a:t>
            </a:r>
            <a:r>
              <a:rPr lang="ru-RU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салыстырмалы</a:t>
            </a:r>
            <a:r>
              <a:rPr lang="ru-RU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түрде</a:t>
            </a:r>
            <a:r>
              <a:rPr lang="ru-RU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моделдейді</a:t>
            </a:r>
            <a:r>
              <a:rPr lang="ru-RU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.</a:t>
            </a:r>
          </a:p>
          <a:p>
            <a:pPr algn="l"/>
            <a:r>
              <a:rPr lang="en-US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Auto Dock- </a:t>
            </a:r>
            <a:r>
              <a:rPr lang="ru-RU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бұл</a:t>
            </a:r>
            <a:r>
              <a:rPr lang="ru-RU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программа </a:t>
            </a:r>
            <a:r>
              <a:rPr lang="ru-RU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арқылы</a:t>
            </a:r>
            <a:r>
              <a:rPr lang="ru-RU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дәрілік</a:t>
            </a:r>
            <a:r>
              <a:rPr lang="ru-RU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препараттардың</a:t>
            </a:r>
            <a:r>
              <a:rPr lang="ru-RU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ағзаға</a:t>
            </a:r>
            <a:r>
              <a:rPr lang="ru-RU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қалай</a:t>
            </a:r>
            <a:r>
              <a:rPr lang="ru-RU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әсер</a:t>
            </a:r>
            <a:r>
              <a:rPr lang="ru-RU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етуін</a:t>
            </a:r>
            <a:r>
              <a:rPr lang="ru-RU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3Д  </a:t>
            </a:r>
            <a:r>
              <a:rPr lang="ru-RU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құрылымда</a:t>
            </a:r>
            <a:r>
              <a:rPr lang="ru-RU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көруге</a:t>
            </a:r>
            <a:r>
              <a:rPr lang="ru-RU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болады</a:t>
            </a:r>
            <a:endParaRPr lang="ru-RU" b="0" i="0" dirty="0">
              <a:solidFill>
                <a:schemeClr val="tx1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en-US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MEGA — </a:t>
            </a:r>
            <a:r>
              <a:rPr lang="ru-RU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молекулалы</a:t>
            </a:r>
            <a:r>
              <a:rPr lang="ru-RU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– </a:t>
            </a:r>
            <a:r>
              <a:rPr lang="ru-RU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эволюциялы</a:t>
            </a:r>
            <a:r>
              <a:rPr lang="ru-RU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- </a:t>
            </a:r>
            <a:r>
              <a:rPr lang="ru-RU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генетикалық</a:t>
            </a:r>
            <a:r>
              <a:rPr lang="ru-RU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талдау</a:t>
            </a:r>
            <a:endParaRPr lang="ru-RU" b="0" i="0" dirty="0">
              <a:solidFill>
                <a:schemeClr val="tx1"/>
              </a:solidFill>
              <a:effectLst/>
              <a:latin typeface="Roboto" panose="02000000000000000000" pitchFamily="2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753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xmlns="" id="{52244619-E38C-42E6-8F11-5C264D955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/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Ақуыздарды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идентификациялау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үшін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ДНК-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ның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жүйелік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реттілігін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пайдалану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.</a:t>
            </a:r>
          </a:p>
          <a:p>
            <a:pPr algn="l"/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Мысалы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компьютерлік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талдаудың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жүйелік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реттілігін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қолданған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кездегі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гендер мен геном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ішіндегі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регуляторлық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жүйелік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реттіліктерді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 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автоматты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түрде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табу,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іздеу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 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болып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саналады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.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Геномдағы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барлық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нуклеотидтер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 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ақуыздардың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кезекшіліктеріне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есеп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беру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үшін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пайдаланылмайды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.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Мысалы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жоғарғы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организмдердің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геномдарында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ДНК-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ның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үлкен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сегменттері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нақты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түрде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ақуыздарды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кодировкадан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өткізбейді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де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және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олардың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функционалды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қызметін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белгісіз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қылып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көрсетеді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.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Геномның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аймағындағы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кодировка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жасайтын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ақуыздарды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анықтау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үшін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алгоритмді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жасап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табу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заманауи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биоинформатиканың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басты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мәселелерінің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бірі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болып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табылады</a:t>
            </a:r>
            <a:endParaRPr lang="ru-RU" b="0" i="0" dirty="0">
              <a:solidFill>
                <a:srgbClr val="222222"/>
              </a:solidFill>
              <a:effectLst/>
              <a:latin typeface="Roboto" panose="02000000000000000000" pitchFamily="2" charset="0"/>
            </a:endParaRPr>
          </a:p>
          <a:p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D2EAB1D2-E10E-4F58-9CE9-EBFE1B10F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76672"/>
            <a:ext cx="7655145" cy="1150897"/>
          </a:xfrm>
        </p:spPr>
        <p:txBody>
          <a:bodyPr>
            <a:normAutofit fontScale="90000"/>
          </a:bodyPr>
          <a:lstStyle/>
          <a:p>
            <a:r>
              <a:rPr lang="ru-RU" sz="2700" b="1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Ақуыздарды</a:t>
            </a:r>
            <a:r>
              <a:rPr lang="ru-RU" sz="2700" b="1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700" b="1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идентификациялау</a:t>
            </a:r>
            <a:r>
              <a:rPr lang="ru-RU" sz="2700" b="1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700" b="1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үшін</a:t>
            </a:r>
            <a:r>
              <a:rPr lang="ru-RU" sz="2700" b="1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ДНК-</a:t>
            </a:r>
            <a:r>
              <a:rPr lang="ru-RU" sz="2700" b="1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ның</a:t>
            </a:r>
            <a:r>
              <a:rPr lang="ru-RU" sz="2700" b="1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700" b="1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жүйелік</a:t>
            </a:r>
            <a:r>
              <a:rPr lang="ru-RU" sz="2700" b="1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700" b="1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реттілігін</a:t>
            </a:r>
            <a:r>
              <a:rPr lang="ru-RU" sz="2700" b="1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700" b="1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пайдалану</a:t>
            </a:r>
            <a:r>
              <a:rPr lang="ru-RU" sz="2700" b="1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.</a:t>
            </a:r>
            <a:r>
              <a:rPr lang="ru-RU" b="1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/>
            </a:r>
            <a:br>
              <a:rPr lang="ru-RU" b="1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</a:b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856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xmlns="" id="{940F302C-65DD-4C2A-BB09-FF12C4844C29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algn="l"/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Соңғы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жылдары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АҚШ-та,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Сингапурда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Индияда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Ресейде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дамый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бастады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.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Бірақ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Қазақстанда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осы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ғылым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туралы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адамдар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біле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бермейді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мамандар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санаулы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болып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келеді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.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Дүние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жүзін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шарласанда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биоинформатикада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жумыс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істейтін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мамандардың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тапшылығын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көрүге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болады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.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Сондықтан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басқа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салаларға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қарағанда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бәсекелестік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аз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болып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келеді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ақпараттын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бүкіл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адамзатқа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ортақ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нәрсе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деген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философиясын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устанатын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ашық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сала,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Қазақстанда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дамытуға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болатын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сала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деп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есептеймін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.</a:t>
            </a:r>
          </a:p>
          <a:p>
            <a:pPr algn="l"/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Биоинформатика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деген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тірі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жүйелердің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құрылымы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мен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функциялары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негізінде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биологиялық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активті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заттары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мен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олардың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молекулалық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нысаналары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туралы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деректер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негізінде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қалыптасқан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жаңа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білім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.</a:t>
            </a:r>
          </a:p>
          <a:p>
            <a:pPr algn="l"/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Бүгінгі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таңда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биоинформатика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қарқынды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түрде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дамуда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.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Көптеген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жаңа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мүмкіндіктерге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ие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программалар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қолданысқа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енуде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.</a:t>
            </a:r>
          </a:p>
          <a:p>
            <a:pPr algn="l"/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Биоинформатиканың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жетісітіктері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бұл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саладағы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адамдардың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жұмысын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жеңілдетіп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уақыттын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үнемдеуде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.</a:t>
            </a:r>
          </a:p>
          <a:p>
            <a:pPr algn="l"/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Ауруларды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диагностикалауда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тиімді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емтағайындауда</a:t>
            </a:r>
            <a:endParaRPr lang="ru-RU" sz="4000" b="0" i="0" dirty="0">
              <a:solidFill>
                <a:srgbClr val="222222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Фармокология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саласында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кеңінен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қолданылуда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.</a:t>
            </a:r>
          </a:p>
          <a:p>
            <a:pPr algn="l"/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Биохимияда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биофизикада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экологияда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және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де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басқа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  да 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аймақтарда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колданылып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40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жүр</a:t>
            </a:r>
            <a:r>
              <a:rPr lang="ru-RU" sz="4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4672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32c86233f38dddc3e8dbb62b85da18edb2ad26d"/>
</p:tagLst>
</file>

<file path=ppt/theme/theme1.xml><?xml version="1.0" encoding="utf-8"?>
<a:theme xmlns:a="http://schemas.openxmlformats.org/drawingml/2006/main" name="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2910</TotalTime>
  <Words>288</Words>
  <Application>Microsoft Office PowerPoint</Application>
  <PresentationFormat>Экран (4:3)</PresentationFormat>
  <Paragraphs>38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Poppins</vt:lpstr>
      <vt:lpstr>Roboto</vt:lpstr>
      <vt:lpstr>Times New Roman</vt:lpstr>
      <vt:lpstr>Wingdings</vt:lpstr>
      <vt:lpstr>Тема Office</vt:lpstr>
      <vt:lpstr>Биоинформатиканың қолданылу салалары</vt:lpstr>
      <vt:lpstr>Кіріспе</vt:lpstr>
      <vt:lpstr>Презентация PowerPoint</vt:lpstr>
      <vt:lpstr>Биоинформатиканың қолданылу салалары қандай ?</vt:lpstr>
      <vt:lpstr>Құрылымдық биоинформатика? </vt:lpstr>
      <vt:lpstr>Биоинформатиканың негізгі міндеті:  </vt:lpstr>
      <vt:lpstr>Презентация PowerPoint</vt:lpstr>
      <vt:lpstr>Ақуыздарды идентификациялау үшін ДНК-ның жүйелік реттілігін пайдалану. </vt:lpstr>
      <vt:lpstr>Презентация PowerPoint</vt:lpstr>
      <vt:lpstr>Презентация PowerPoint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Онлайн-платежи</dc:title>
  <dc:creator>obstinate</dc:creator>
  <dc:description>Шаблон презентации с сайта https://presentation-creation.ru/</dc:description>
  <cp:lastModifiedBy>Dauren</cp:lastModifiedBy>
  <cp:revision>1327</cp:revision>
  <dcterms:created xsi:type="dcterms:W3CDTF">2018-02-25T09:09:03Z</dcterms:created>
  <dcterms:modified xsi:type="dcterms:W3CDTF">2022-09-28T09:12:06Z</dcterms:modified>
</cp:coreProperties>
</file>